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9" r:id="rId2"/>
    <p:sldId id="283" r:id="rId3"/>
    <p:sldId id="256" r:id="rId4"/>
    <p:sldId id="257" r:id="rId5"/>
    <p:sldId id="262" r:id="rId6"/>
    <p:sldId id="268" r:id="rId7"/>
    <p:sldId id="267" r:id="rId8"/>
    <p:sldId id="264" r:id="rId9"/>
    <p:sldId id="265" r:id="rId10"/>
    <p:sldId id="269" r:id="rId11"/>
    <p:sldId id="274" r:id="rId12"/>
    <p:sldId id="277" r:id="rId13"/>
    <p:sldId id="284" r:id="rId14"/>
    <p:sldId id="272" r:id="rId15"/>
    <p:sldId id="273" r:id="rId16"/>
    <p:sldId id="275" r:id="rId17"/>
    <p:sldId id="276" r:id="rId18"/>
    <p:sldId id="28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94660"/>
  </p:normalViewPr>
  <p:slideViewPr>
    <p:cSldViewPr snapToGrid="0">
      <p:cViewPr>
        <p:scale>
          <a:sx n="50" d="100"/>
          <a:sy n="50" d="100"/>
        </p:scale>
        <p:origin x="1138" y="6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d-ID"/>
              <a:t>Grafik Hasil Uji Coba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A1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d-ID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Akurasi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86.6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346-4054-8DA7-9C1C5FEAA07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A2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d-ID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Akurasi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346-4054-8DA7-9C1C5FEAA07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A3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d-ID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Akurasi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82.2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346-4054-8DA7-9C1C5FEAA073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B1</c:v>
                </c:pt>
              </c:strCache>
            </c:strRef>
          </c:tx>
          <c:spPr>
            <a:solidFill>
              <a:schemeClr val="accent4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d-ID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Akurasi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84.2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346-4054-8DA7-9C1C5FEAA073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379314720"/>
        <c:axId val="456481920"/>
      </c:barChart>
      <c:catAx>
        <c:axId val="3793147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d-ID"/>
          </a:p>
        </c:txPr>
        <c:crossAx val="456481920"/>
        <c:crosses val="autoZero"/>
        <c:auto val="1"/>
        <c:lblAlgn val="ctr"/>
        <c:lblOffset val="100"/>
        <c:noMultiLvlLbl val="0"/>
      </c:catAx>
      <c:valAx>
        <c:axId val="456481920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3793147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id-ID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8B84A651-2EFF-47F6-9A0C-A860DE0A6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6750" y="1794510"/>
            <a:ext cx="32385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066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0B17C-5D54-4699-9EC0-701F524B8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Posisi Gerakan Bahasa Isyarat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89CDDA1-C28E-4D9B-AC44-154A610CD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127" y="1979645"/>
            <a:ext cx="4984987" cy="3777622"/>
          </a:xfrm>
        </p:spPr>
        <p:txBody>
          <a:bodyPr>
            <a:normAutofit/>
          </a:bodyPr>
          <a:lstStyle/>
          <a:p>
            <a:r>
              <a:rPr lang="id-ID" sz="2800" i="1" dirty="0">
                <a:solidFill>
                  <a:schemeClr val="tx1"/>
                </a:solidFill>
              </a:rPr>
              <a:t>Skeleton joints</a:t>
            </a:r>
            <a:r>
              <a:rPr lang="id-ID" sz="2800" dirty="0">
                <a:solidFill>
                  <a:schemeClr val="tx1"/>
                </a:solidFill>
              </a:rPr>
              <a:t> yang menentukan Posisi Gerakan Tangan</a:t>
            </a:r>
          </a:p>
          <a:p>
            <a:pPr marL="914400" lvl="1" indent="-514350">
              <a:buFont typeface="+mj-lt"/>
              <a:buAutoNum type="arabicPeriod"/>
            </a:pPr>
            <a:r>
              <a:rPr lang="id-ID" sz="2600" dirty="0">
                <a:solidFill>
                  <a:srgbClr val="FF0000"/>
                </a:solidFill>
              </a:rPr>
              <a:t>Leher (N)</a:t>
            </a:r>
          </a:p>
          <a:p>
            <a:pPr marL="914400" lvl="1" indent="-514350">
              <a:buFont typeface="+mj-lt"/>
              <a:buAutoNum type="arabicPeriod"/>
            </a:pPr>
            <a:r>
              <a:rPr lang="id-ID" sz="2600" dirty="0">
                <a:solidFill>
                  <a:srgbClr val="FF0000"/>
                </a:solidFill>
              </a:rPr>
              <a:t>Bagian tengah tulang belakang (SM)</a:t>
            </a:r>
            <a:endParaRPr lang="id-ID" sz="2600" i="1" dirty="0">
              <a:solidFill>
                <a:srgbClr val="FF0000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C02CE1E-92F7-457B-B678-69BCC6557A91}"/>
              </a:ext>
            </a:extLst>
          </p:cNvPr>
          <p:cNvSpPr txBox="1">
            <a:spLocks/>
          </p:cNvSpPr>
          <p:nvPr/>
        </p:nvSpPr>
        <p:spPr>
          <a:xfrm>
            <a:off x="2592925" y="5757267"/>
            <a:ext cx="4270352" cy="67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Posisi Gerakan Tangan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4188F9-06A4-429B-AF9E-8C5315BE7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571" y="1730443"/>
            <a:ext cx="4657725" cy="401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370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build="p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AFE78-5F1D-48A2-A5C1-2C2D83A7A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Fitur Data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1BB7BFD-F818-4748-8651-0AD10650E0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8212743"/>
              </p:ext>
            </p:extLst>
          </p:nvPr>
        </p:nvGraphicFramePr>
        <p:xfrm>
          <a:off x="1813560" y="1905000"/>
          <a:ext cx="7955280" cy="32613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962207">
                  <a:extLst>
                    <a:ext uri="{9D8B030D-6E8A-4147-A177-3AD203B41FA5}">
                      <a16:colId xmlns:a16="http://schemas.microsoft.com/office/drawing/2014/main" val="3657624731"/>
                    </a:ext>
                  </a:extLst>
                </a:gridCol>
                <a:gridCol w="3993073">
                  <a:extLst>
                    <a:ext uri="{9D8B030D-6E8A-4147-A177-3AD203B41FA5}">
                      <a16:colId xmlns:a16="http://schemas.microsoft.com/office/drawing/2014/main" val="1030780797"/>
                    </a:ext>
                  </a:extLst>
                </a:gridCol>
              </a:tblGrid>
              <a:tr h="56103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Fitur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Indeks Fitur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34992416"/>
                  </a:ext>
                </a:extLst>
              </a:tr>
              <a:tr h="78913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Kuantisasi Tangan Kiri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Fitur ke 1 s.d. 18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3477322"/>
                  </a:ext>
                </a:extLst>
              </a:tr>
              <a:tr h="78913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Kuantisasi Tangan Kanan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Fitur ke 19 s.d. 36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8903417"/>
                  </a:ext>
                </a:extLst>
              </a:tr>
              <a:tr h="56103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Posisi Tangan Kiri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Fitur ke 37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89018458"/>
                  </a:ext>
                </a:extLst>
              </a:tr>
              <a:tr h="56103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Posisi Tangan Kanan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Fitur ke 38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55768375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D47A442-ADD8-421B-9FEB-5DB24BBF5D20}"/>
              </a:ext>
            </a:extLst>
          </p:cNvPr>
          <p:cNvSpPr txBox="1">
            <a:spLocks/>
          </p:cNvSpPr>
          <p:nvPr/>
        </p:nvSpPr>
        <p:spPr>
          <a:xfrm>
            <a:off x="5977629" y="5361253"/>
            <a:ext cx="3791211" cy="67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Hasil Ekstraksi Fitur Dinamis</a:t>
            </a:r>
          </a:p>
        </p:txBody>
      </p:sp>
    </p:spTree>
    <p:extLst>
      <p:ext uri="{BB962C8B-B14F-4D97-AF65-F5344CB8AC3E}">
        <p14:creationId xmlns:p14="http://schemas.microsoft.com/office/powerpoint/2010/main" val="4046112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43AE4-8928-49E5-B3DD-FEBD6642C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Skenario Uji Coba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967ED8-9CB4-4AA4-8963-C4204859D0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dirty="0"/>
              <a:t>Skenario A1: Pengujian oleh penulis dengan tinggi badan: 171 cm</a:t>
            </a:r>
          </a:p>
          <a:p>
            <a:r>
              <a:rPr lang="id-ID" sz="2800" dirty="0"/>
              <a:t>Skenario A2: Pengujian oleh pengguna lain dengan tinggi badan: 165 cm</a:t>
            </a:r>
          </a:p>
          <a:p>
            <a:r>
              <a:rPr lang="id-ID" sz="2800" dirty="0"/>
              <a:t>Skenario A3: Pengujian oleh pengguna lain dengan tinggi badan: 168 cm</a:t>
            </a:r>
          </a:p>
          <a:p>
            <a:r>
              <a:rPr lang="id-ID" sz="2800" dirty="0"/>
              <a:t>Skenario B1: Penambahan data gerakan statis</a:t>
            </a:r>
          </a:p>
        </p:txBody>
      </p:sp>
    </p:spTree>
    <p:extLst>
      <p:ext uri="{BB962C8B-B14F-4D97-AF65-F5344CB8AC3E}">
        <p14:creationId xmlns:p14="http://schemas.microsoft.com/office/powerpoint/2010/main" val="650392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">
            <a:hlinkClick r:id="" action="ppaction://media"/>
            <a:extLst>
              <a:ext uri="{FF2B5EF4-FFF2-40B4-BE49-F238E27FC236}">
                <a16:creationId xmlns:a16="http://schemas.microsoft.com/office/drawing/2014/main" id="{7919F700-E327-443D-9CDA-DD1B83F59E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2361" y="1323631"/>
            <a:ext cx="9513759" cy="535149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91ACD4A-FB3D-4720-9BB3-8D2AEEF87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Uji Coba (Training dan Testing)</a:t>
            </a:r>
          </a:p>
        </p:txBody>
      </p:sp>
    </p:spTree>
    <p:extLst>
      <p:ext uri="{BB962C8B-B14F-4D97-AF65-F5344CB8AC3E}">
        <p14:creationId xmlns:p14="http://schemas.microsoft.com/office/powerpoint/2010/main" val="3099206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292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8132921" y="3187343"/>
            <a:ext cx="1105119" cy="506624"/>
          </a:xfrm>
          <a:custGeom>
            <a:avLst/>
            <a:gdLst>
              <a:gd name="connsiteX0" fmla="*/ 0 w 1105119"/>
              <a:gd name="connsiteY0" fmla="*/ 506624 h 506624"/>
              <a:gd name="connsiteX1" fmla="*/ 759132 w 1105119"/>
              <a:gd name="connsiteY1" fmla="*/ 505572 h 506624"/>
              <a:gd name="connsiteX2" fmla="*/ 849827 w 1105119"/>
              <a:gd name="connsiteY2" fmla="*/ 505572 h 506624"/>
              <a:gd name="connsiteX3" fmla="*/ 864083 w 1105119"/>
              <a:gd name="connsiteY3" fmla="*/ 500804 h 506624"/>
              <a:gd name="connsiteX4" fmla="*/ 869065 w 1105119"/>
              <a:gd name="connsiteY4" fmla="*/ 496035 h 506624"/>
              <a:gd name="connsiteX5" fmla="*/ 1098034 w 1105119"/>
              <a:gd name="connsiteY5" fmla="*/ 267092 h 506624"/>
              <a:gd name="connsiteX6" fmla="*/ 1098034 w 1105119"/>
              <a:gd name="connsiteY6" fmla="*/ 238480 h 506624"/>
              <a:gd name="connsiteX7" fmla="*/ 869065 w 1105119"/>
              <a:gd name="connsiteY7" fmla="*/ 9537 h 506624"/>
              <a:gd name="connsiteX8" fmla="*/ 864083 w 1105119"/>
              <a:gd name="connsiteY8" fmla="*/ 4769 h 506624"/>
              <a:gd name="connsiteX9" fmla="*/ 849827 w 1105119"/>
              <a:gd name="connsiteY9" fmla="*/ 0 h 506624"/>
              <a:gd name="connsiteX10" fmla="*/ 759132 w 1105119"/>
              <a:gd name="connsiteY10" fmla="*/ 0 h 506624"/>
              <a:gd name="connsiteX11" fmla="*/ 0 w 1105119"/>
              <a:gd name="connsiteY11" fmla="*/ 2157 h 506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05119" h="506624">
                <a:moveTo>
                  <a:pt x="0" y="506624"/>
                </a:moveTo>
                <a:lnTo>
                  <a:pt x="759132" y="505572"/>
                </a:lnTo>
                <a:lnTo>
                  <a:pt x="849827" y="505572"/>
                </a:lnTo>
                <a:cubicBezTo>
                  <a:pt x="854636" y="505572"/>
                  <a:pt x="859446" y="500804"/>
                  <a:pt x="864083" y="500804"/>
                </a:cubicBezTo>
                <a:cubicBezTo>
                  <a:pt x="864083" y="496035"/>
                  <a:pt x="869065" y="496035"/>
                  <a:pt x="869065" y="496035"/>
                </a:cubicBezTo>
                <a:lnTo>
                  <a:pt x="1098034" y="267092"/>
                </a:lnTo>
                <a:cubicBezTo>
                  <a:pt x="1107481" y="257555"/>
                  <a:pt x="1107481" y="248018"/>
                  <a:pt x="1098034" y="238480"/>
                </a:cubicBezTo>
                <a:lnTo>
                  <a:pt x="869065" y="9537"/>
                </a:lnTo>
                <a:cubicBezTo>
                  <a:pt x="867519" y="7914"/>
                  <a:pt x="865629" y="6392"/>
                  <a:pt x="864083" y="4769"/>
                </a:cubicBezTo>
                <a:cubicBezTo>
                  <a:pt x="859446" y="0"/>
                  <a:pt x="854636" y="0"/>
                  <a:pt x="849827" y="0"/>
                </a:cubicBezTo>
                <a:lnTo>
                  <a:pt x="759132" y="0"/>
                </a:lnTo>
                <a:lnTo>
                  <a:pt x="0" y="21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18EE8A-3CB0-470C-8282-E74E3CE17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2813" y="3101093"/>
            <a:ext cx="2454052" cy="3029344"/>
          </a:xfrm>
        </p:spPr>
        <p:txBody>
          <a:bodyPr>
            <a:normAutofit/>
          </a:bodyPr>
          <a:lstStyle/>
          <a:p>
            <a:r>
              <a:rPr lang="id-ID" sz="3200" dirty="0">
                <a:solidFill>
                  <a:schemeClr val="bg1"/>
                </a:solidFill>
              </a:rPr>
              <a:t>Uji Coba</a:t>
            </a:r>
            <a:br>
              <a:rPr lang="id-ID" sz="3200" dirty="0">
                <a:solidFill>
                  <a:schemeClr val="bg1"/>
                </a:solidFill>
              </a:rPr>
            </a:br>
            <a:r>
              <a:rPr lang="id-ID" sz="3200" dirty="0">
                <a:solidFill>
                  <a:schemeClr val="bg1"/>
                </a:solidFill>
              </a:rPr>
              <a:t>Rata-rata</a:t>
            </a:r>
            <a:br>
              <a:rPr lang="id-ID" sz="3200" dirty="0">
                <a:solidFill>
                  <a:schemeClr val="bg1"/>
                </a:solidFill>
              </a:rPr>
            </a:br>
            <a:r>
              <a:rPr lang="id-ID" sz="3200" dirty="0">
                <a:solidFill>
                  <a:schemeClr val="bg1"/>
                </a:solidFill>
              </a:rPr>
              <a:t>82,9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121BFE8-F926-4BE8-ACCB-B699C82851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1832242"/>
              </p:ext>
            </p:extLst>
          </p:nvPr>
        </p:nvGraphicFramePr>
        <p:xfrm>
          <a:off x="616444" y="641551"/>
          <a:ext cx="6832212" cy="52647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6823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5" grpId="0">
        <p:bldAsOne/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E462E-EE72-4FFC-A408-8BB81CFF0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Kesimpulan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52281-3AA1-441B-A93F-82502CEEE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d-ID" sz="2800" dirty="0"/>
              <a:t>Fitur Dinamis: 38 Fitur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400" dirty="0"/>
              <a:t>Fitur 1 s.d. 18: ekstraksi fitur tangan kiri (HL)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400" dirty="0"/>
              <a:t>Fitur 19 s.d. 36: ekstraksi fitur tangan kanan (HR)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400" dirty="0"/>
              <a:t>Fitur 37: posisi tangan kiri 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400" dirty="0"/>
              <a:t>Fitur 38: posisi tangan kanan</a:t>
            </a:r>
          </a:p>
          <a:p>
            <a:pPr lvl="0"/>
            <a:r>
              <a:rPr lang="id-ID" sz="2800" dirty="0"/>
              <a:t>Identifikasi posisi gerakan yang dilakukan ketika melakukan </a:t>
            </a:r>
            <a:r>
              <a:rPr lang="id-ID" sz="2800" i="1" dirty="0"/>
              <a:t>training</a:t>
            </a:r>
            <a:r>
              <a:rPr lang="id-ID" sz="2800" dirty="0"/>
              <a:t> dan </a:t>
            </a:r>
            <a:r>
              <a:rPr lang="id-ID" sz="2800" i="1" dirty="0"/>
              <a:t>testing </a:t>
            </a:r>
            <a:r>
              <a:rPr lang="id-ID" sz="2800" dirty="0"/>
              <a:t>data sangat berpengaruh terhadap akurasi klasifikasi fitur dinamis</a:t>
            </a:r>
          </a:p>
        </p:txBody>
      </p:sp>
    </p:spTree>
    <p:extLst>
      <p:ext uri="{BB962C8B-B14F-4D97-AF65-F5344CB8AC3E}">
        <p14:creationId xmlns:p14="http://schemas.microsoft.com/office/powerpoint/2010/main" val="3553756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9CE9F-F878-4FC3-B941-91BE6C992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Kesimpulan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3D2C0-A0F7-4C3F-939C-AD9E920CC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id-ID" sz="2800" dirty="0"/>
              <a:t>Perbedaan tinggi badan pengguna diluar </a:t>
            </a:r>
            <a:r>
              <a:rPr lang="id-ID" sz="2800" i="1" dirty="0"/>
              <a:t>range</a:t>
            </a:r>
            <a:r>
              <a:rPr lang="id-ID" sz="2800" dirty="0"/>
              <a:t> 166 – 176 cm berefek terhadap penentuan koordinat </a:t>
            </a:r>
            <a:r>
              <a:rPr lang="id-ID" sz="2800" i="1" dirty="0"/>
              <a:t>skeleton joints</a:t>
            </a:r>
            <a:endParaRPr lang="id-ID" sz="2800" dirty="0"/>
          </a:p>
          <a:p>
            <a:pPr lvl="0"/>
            <a:r>
              <a:rPr lang="id-ID" sz="2800" dirty="0"/>
              <a:t>Akurasi rata-rata yang didapat 82,9%.</a:t>
            </a:r>
          </a:p>
          <a:p>
            <a:pPr lvl="0"/>
            <a:r>
              <a:rPr lang="id-ID" sz="2800" dirty="0"/>
              <a:t>Fitur dinamis juga dapat mendeteksi bahasa isyarat statis</a:t>
            </a:r>
          </a:p>
        </p:txBody>
      </p:sp>
    </p:spTree>
    <p:extLst>
      <p:ext uri="{BB962C8B-B14F-4D97-AF65-F5344CB8AC3E}">
        <p14:creationId xmlns:p14="http://schemas.microsoft.com/office/powerpoint/2010/main" val="2854010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E5849-FFF1-46CD-BC4D-72E144E53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Saran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21AF76-2153-4F10-9385-8F6B892AE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>
            <a:normAutofit/>
          </a:bodyPr>
          <a:lstStyle/>
          <a:p>
            <a:pPr lvl="0"/>
            <a:r>
              <a:rPr lang="id-ID" sz="2400" dirty="0"/>
              <a:t>Memperbanyak data training dari pengguna dengan postur beragam</a:t>
            </a:r>
          </a:p>
          <a:p>
            <a:pPr lvl="0"/>
            <a:r>
              <a:rPr lang="id-ID" sz="2400" dirty="0"/>
              <a:t>Identifikasi </a:t>
            </a:r>
            <a:r>
              <a:rPr lang="id-ID" sz="2400" i="1" dirty="0"/>
              <a:t>skeleton joints</a:t>
            </a:r>
            <a:r>
              <a:rPr lang="id-ID" sz="2400" dirty="0"/>
              <a:t> dalam merekam gerakan tidak hanya bagian telapak tangan saja</a:t>
            </a:r>
          </a:p>
          <a:p>
            <a:pPr lvl="0"/>
            <a:r>
              <a:rPr lang="id-ID" sz="2400" dirty="0"/>
              <a:t>Menggunakan/membuat </a:t>
            </a:r>
            <a:r>
              <a:rPr lang="id-ID" sz="2400" i="1" dirty="0"/>
              <a:t>classifier</a:t>
            </a:r>
            <a:r>
              <a:rPr lang="id-ID" sz="2400" dirty="0"/>
              <a:t> lain</a:t>
            </a:r>
          </a:p>
          <a:p>
            <a:pPr lvl="0"/>
            <a:r>
              <a:rPr lang="id-ID" sz="2400" dirty="0"/>
              <a:t>Normalisasi data koordinat masing-masing </a:t>
            </a:r>
            <a:r>
              <a:rPr lang="id-ID" sz="2400" i="1" dirty="0"/>
              <a:t>skeleton joints</a:t>
            </a:r>
            <a:endParaRPr lang="id-ID" sz="2400" dirty="0"/>
          </a:p>
          <a:p>
            <a:pPr lvl="0"/>
            <a:r>
              <a:rPr lang="id-ID" sz="2400" dirty="0"/>
              <a:t>Jumlah data/</a:t>
            </a:r>
            <a:r>
              <a:rPr lang="id-ID" sz="2400" i="1" dirty="0"/>
              <a:t>frame </a:t>
            </a:r>
            <a:r>
              <a:rPr lang="id-ID" sz="2400" dirty="0"/>
              <a:t>hasil ekstraksi dapat mengikuti durasi gerakan yang dibuat secara dinamis</a:t>
            </a:r>
          </a:p>
        </p:txBody>
      </p:sp>
    </p:spTree>
    <p:extLst>
      <p:ext uri="{BB962C8B-B14F-4D97-AF65-F5344CB8AC3E}">
        <p14:creationId xmlns:p14="http://schemas.microsoft.com/office/powerpoint/2010/main" val="804549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rawing of a face&#10;&#10;Description generated with high confidence">
            <a:extLst>
              <a:ext uri="{FF2B5EF4-FFF2-40B4-BE49-F238E27FC236}">
                <a16:creationId xmlns:a16="http://schemas.microsoft.com/office/drawing/2014/main" id="{40E42A7D-2611-4F5F-89C2-3A3251D625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" y="3550710"/>
            <a:ext cx="2316480" cy="1737360"/>
          </a:xfrm>
          <a:prstGeom prst="rect">
            <a:avLst/>
          </a:prstGeom>
        </p:spPr>
      </p:pic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3F079D79-2F9A-49B0-A815-6913C00C95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8397" y="3543300"/>
            <a:ext cx="3549015" cy="1752600"/>
          </a:xfrm>
          <a:prstGeom prst="rect">
            <a:avLst/>
          </a:prstGeom>
        </p:spPr>
      </p:pic>
      <p:pic>
        <p:nvPicPr>
          <p:cNvPr id="12" name="Picture 11" descr="A picture containing thing, object&#10;&#10;Description generated with very high confidence">
            <a:extLst>
              <a:ext uri="{FF2B5EF4-FFF2-40B4-BE49-F238E27FC236}">
                <a16:creationId xmlns:a16="http://schemas.microsoft.com/office/drawing/2014/main" id="{6AE0DB39-6A7C-4B39-90BB-C1AAE365D2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5052" y="3760266"/>
            <a:ext cx="3298508" cy="130703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CC2CF59-FD2E-4CCE-9DCF-137E63DC5A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8360" y="3428790"/>
            <a:ext cx="1676820" cy="1676820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A8A73B0F-98E1-4810-91B9-E2937CBE5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62310"/>
            <a:ext cx="12192000" cy="1235170"/>
          </a:xfrm>
        </p:spPr>
        <p:txBody>
          <a:bodyPr>
            <a:normAutofit/>
          </a:bodyPr>
          <a:lstStyle/>
          <a:p>
            <a:pPr algn="ctr"/>
            <a:r>
              <a:rPr lang="id-ID" sz="5400" dirty="0">
                <a:solidFill>
                  <a:schemeClr val="tx1"/>
                </a:solidFill>
              </a:rPr>
              <a:t>Terima Kasih</a:t>
            </a:r>
          </a:p>
        </p:txBody>
      </p:sp>
    </p:spTree>
    <p:extLst>
      <p:ext uri="{BB962C8B-B14F-4D97-AF65-F5344CB8AC3E}">
        <p14:creationId xmlns:p14="http://schemas.microsoft.com/office/powerpoint/2010/main" val="3603877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4">
            <a:extLst>
              <a:ext uri="{FF2B5EF4-FFF2-40B4-BE49-F238E27FC236}">
                <a16:creationId xmlns:a16="http://schemas.microsoft.com/office/drawing/2014/main" id="{9DDC0E1E-8013-4503-94E9-1006BEC7CB05}"/>
              </a:ext>
            </a:extLst>
          </p:cNvPr>
          <p:cNvSpPr txBox="1">
            <a:spLocks/>
          </p:cNvSpPr>
          <p:nvPr/>
        </p:nvSpPr>
        <p:spPr>
          <a:xfrm>
            <a:off x="0" y="2560320"/>
            <a:ext cx="12192000" cy="42976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id-ID" sz="5400" dirty="0">
                <a:solidFill>
                  <a:schemeClr val="tx1"/>
                </a:solidFill>
              </a:rPr>
              <a:t>Teknik Informatika ITS</a:t>
            </a:r>
          </a:p>
          <a:p>
            <a:pPr algn="ctr"/>
            <a:r>
              <a:rPr lang="id-ID" sz="5400" dirty="0">
                <a:solidFill>
                  <a:schemeClr val="tx1"/>
                </a:solidFill>
              </a:rPr>
              <a:t>© 2017</a:t>
            </a:r>
          </a:p>
        </p:txBody>
      </p:sp>
    </p:spTree>
    <p:extLst>
      <p:ext uri="{BB962C8B-B14F-4D97-AF65-F5344CB8AC3E}">
        <p14:creationId xmlns:p14="http://schemas.microsoft.com/office/powerpoint/2010/main" val="2758210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A49FA-001F-49FF-A880-AAECD79B68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1716580"/>
            <a:ext cx="8915399" cy="2262781"/>
          </a:xfrm>
        </p:spPr>
        <p:txBody>
          <a:bodyPr>
            <a:noAutofit/>
          </a:bodyPr>
          <a:lstStyle/>
          <a:p>
            <a:r>
              <a:rPr lang="id-ID" sz="3600" b="1" dirty="0"/>
              <a:t>EKSTRAKSI FITUR DINAMIS PADA GERAKAN TANGAN MENGGUNAKAN KINECT 2.0 UNTUK MENGENALI </a:t>
            </a:r>
            <a:br>
              <a:rPr lang="id-ID" sz="3600" b="1" dirty="0"/>
            </a:br>
            <a:r>
              <a:rPr lang="id-ID" sz="3600" b="1" dirty="0"/>
              <a:t>BAHASA ISYARAT INDONESIA</a:t>
            </a:r>
            <a:endParaRPr lang="id-ID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4D9FFC-53DB-4C61-8629-FAC4539AD2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4" y="4872287"/>
            <a:ext cx="3778336" cy="1126283"/>
          </a:xfrm>
        </p:spPr>
        <p:txBody>
          <a:bodyPr>
            <a:normAutofit/>
          </a:bodyPr>
          <a:lstStyle/>
          <a:p>
            <a:r>
              <a:rPr lang="id-ID" sz="2800" dirty="0"/>
              <a:t>Yahya Eka Nugyasa</a:t>
            </a:r>
          </a:p>
          <a:p>
            <a:r>
              <a:rPr lang="id-ID" sz="2800" dirty="0"/>
              <a:t>5113100134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35077B49-747F-4A60-8970-696134376ADB}"/>
              </a:ext>
            </a:extLst>
          </p:cNvPr>
          <p:cNvSpPr txBox="1">
            <a:spLocks/>
          </p:cNvSpPr>
          <p:nvPr/>
        </p:nvSpPr>
        <p:spPr>
          <a:xfrm>
            <a:off x="6583681" y="4538750"/>
            <a:ext cx="5608320" cy="205324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sz="2800" dirty="0"/>
              <a:t>Dosen Pembimbing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 err="1"/>
              <a:t>Wijayanti</a:t>
            </a:r>
            <a:r>
              <a:rPr lang="en-US" sz="2800" dirty="0"/>
              <a:t> Nurul </a:t>
            </a:r>
            <a:r>
              <a:rPr lang="en-US" sz="2800" dirty="0" err="1"/>
              <a:t>Khotimah</a:t>
            </a:r>
            <a:r>
              <a:rPr lang="en-US" sz="2800" dirty="0"/>
              <a:t>, </a:t>
            </a:r>
            <a:r>
              <a:rPr lang="en-US" sz="2800" dirty="0" err="1"/>
              <a:t>S.Kom</a:t>
            </a:r>
            <a:r>
              <a:rPr lang="en-US" sz="2800" dirty="0"/>
              <a:t>., M.Sc.</a:t>
            </a:r>
            <a:endParaRPr lang="id-ID" sz="2800" dirty="0"/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 err="1"/>
              <a:t>Dr.Eng</a:t>
            </a:r>
            <a:r>
              <a:rPr lang="en-US" sz="2800" dirty="0"/>
              <a:t>. </a:t>
            </a:r>
            <a:r>
              <a:rPr lang="en-US" sz="2800" dirty="0" err="1"/>
              <a:t>Nanik</a:t>
            </a:r>
            <a:r>
              <a:rPr lang="en-US" sz="2800" dirty="0"/>
              <a:t> </a:t>
            </a:r>
            <a:r>
              <a:rPr lang="en-US" sz="2800" dirty="0" err="1"/>
              <a:t>Suciati</a:t>
            </a:r>
            <a:r>
              <a:rPr lang="en-US" sz="2800" dirty="0"/>
              <a:t>, </a:t>
            </a:r>
            <a:r>
              <a:rPr lang="en-US" sz="2800" dirty="0" err="1"/>
              <a:t>S.Kom</a:t>
            </a:r>
            <a:r>
              <a:rPr lang="en-US" sz="2800" dirty="0"/>
              <a:t>., </a:t>
            </a:r>
            <a:r>
              <a:rPr lang="en-US" sz="2800" dirty="0" err="1"/>
              <a:t>M.Kom</a:t>
            </a:r>
            <a:r>
              <a:rPr lang="en-US" sz="2800" dirty="0"/>
              <a:t>.</a:t>
            </a:r>
            <a:endParaRPr lang="id-ID" sz="4200" dirty="0"/>
          </a:p>
        </p:txBody>
      </p:sp>
    </p:spTree>
    <p:extLst>
      <p:ext uri="{BB962C8B-B14F-4D97-AF65-F5344CB8AC3E}">
        <p14:creationId xmlns:p14="http://schemas.microsoft.com/office/powerpoint/2010/main" val="4019143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5000"/>
    </mc:Choice>
    <mc:Fallback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F6A8D-1238-4BF0-952B-2B52318D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id-ID" dirty="0"/>
              <a:t>Bahasa Isyarat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1155C-E77A-4BA0-9C88-FDF6165BD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dirty="0"/>
              <a:t>Media komunikasi</a:t>
            </a:r>
          </a:p>
          <a:p>
            <a:r>
              <a:rPr lang="id-ID" sz="2800" dirty="0"/>
              <a:t>Mengacu pada Sistem Isyarat Bahasa Indonesia (SIBI)</a:t>
            </a:r>
          </a:p>
          <a:p>
            <a:r>
              <a:rPr lang="id-ID" sz="2800" dirty="0"/>
              <a:t>Terdiri dari dua jenis: statis (tidak bergerak) dan </a:t>
            </a:r>
            <a:r>
              <a:rPr lang="id-ID" sz="2800" b="1" dirty="0"/>
              <a:t>dinamis </a:t>
            </a:r>
            <a:r>
              <a:rPr lang="id-ID" sz="2800" dirty="0"/>
              <a:t>(bergerak)</a:t>
            </a:r>
            <a:endParaRPr lang="id-ID" sz="2800" b="1" dirty="0"/>
          </a:p>
        </p:txBody>
      </p:sp>
    </p:spTree>
    <p:extLst>
      <p:ext uri="{BB962C8B-B14F-4D97-AF65-F5344CB8AC3E}">
        <p14:creationId xmlns:p14="http://schemas.microsoft.com/office/powerpoint/2010/main" val="2727004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5000"/>
    </mc:Choice>
    <mc:Fallback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5C591-1AF1-4BD7-ADFF-1BE2F9C54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id-ID" dirty="0"/>
              <a:t>Bahasa Isyarat Dinamis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3C71D7-D84C-41D7-83B7-5C32F1FF7E8E}"/>
              </a:ext>
            </a:extLst>
          </p:cNvPr>
          <p:cNvPicPr/>
          <p:nvPr/>
        </p:nvPicPr>
        <p:blipFill rotWithShape="1">
          <a:blip r:embed="rId2"/>
          <a:srcRect b="37102"/>
          <a:stretch/>
        </p:blipFill>
        <p:spPr>
          <a:xfrm>
            <a:off x="482505" y="1829332"/>
            <a:ext cx="5721071" cy="44907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B1E8B1-9145-46D9-914B-945340439D01}"/>
              </a:ext>
            </a:extLst>
          </p:cNvPr>
          <p:cNvPicPr/>
          <p:nvPr/>
        </p:nvPicPr>
        <p:blipFill rotWithShape="1">
          <a:blip r:embed="rId2"/>
          <a:srcRect t="62327"/>
          <a:stretch/>
        </p:blipFill>
        <p:spPr>
          <a:xfrm>
            <a:off x="6517340" y="1829331"/>
            <a:ext cx="5262284" cy="277852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6B900A-B9A5-4DDA-AEC1-B6997772B74B}"/>
              </a:ext>
            </a:extLst>
          </p:cNvPr>
          <p:cNvSpPr txBox="1">
            <a:spLocks/>
          </p:cNvSpPr>
          <p:nvPr/>
        </p:nvSpPr>
        <p:spPr>
          <a:xfrm>
            <a:off x="6517340" y="5136394"/>
            <a:ext cx="5262284" cy="67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Bahasa Isyarat yang Digunakan</a:t>
            </a:r>
          </a:p>
        </p:txBody>
      </p:sp>
    </p:spTree>
    <p:extLst>
      <p:ext uri="{BB962C8B-B14F-4D97-AF65-F5344CB8AC3E}">
        <p14:creationId xmlns:p14="http://schemas.microsoft.com/office/powerpoint/2010/main" val="3445432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3138F-8955-45F8-BC8B-0D5369995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id-ID" dirty="0"/>
              <a:t>Proses Klasifikasi Bahasa Isyarat Dinamis</a:t>
            </a:r>
          </a:p>
        </p:txBody>
      </p:sp>
      <p:pic>
        <p:nvPicPr>
          <p:cNvPr id="7" name="Picture 6" descr="A close up of a map&#10;&#10;Description generated with high confidence">
            <a:extLst>
              <a:ext uri="{FF2B5EF4-FFF2-40B4-BE49-F238E27FC236}">
                <a16:creationId xmlns:a16="http://schemas.microsoft.com/office/drawing/2014/main" id="{A760C1CB-7A94-4296-9F90-9C87B2FD1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4294" y="1274016"/>
            <a:ext cx="8027988" cy="558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256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0B17C-5D54-4699-9EC0-701F524B8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Merekam </a:t>
            </a:r>
            <a:r>
              <a:rPr lang="id-ID" i="1" dirty="0"/>
              <a:t>Skeleton Joints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F032E-4D59-49AD-8297-C0D153730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i="1" dirty="0"/>
              <a:t>Skeleton joints</a:t>
            </a:r>
            <a:r>
              <a:rPr lang="id-ID" sz="2800" dirty="0"/>
              <a:t> yang diidentifikasi: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600" i="1" dirty="0"/>
              <a:t> </a:t>
            </a:r>
            <a:r>
              <a:rPr lang="id-ID" sz="2600" dirty="0"/>
              <a:t>Telapak tangan kiri (HL)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600" i="1" dirty="0"/>
              <a:t> </a:t>
            </a:r>
            <a:r>
              <a:rPr lang="id-ID" sz="2600" dirty="0"/>
              <a:t>Telapak tangan kanan (HR)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600" i="1" dirty="0"/>
              <a:t> </a:t>
            </a:r>
            <a:r>
              <a:rPr lang="id-ID" sz="2600" dirty="0">
                <a:solidFill>
                  <a:srgbClr val="FF0000"/>
                </a:solidFill>
              </a:rPr>
              <a:t>Leher (N)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600" i="1" dirty="0">
                <a:solidFill>
                  <a:srgbClr val="FF0000"/>
                </a:solidFill>
              </a:rPr>
              <a:t> </a:t>
            </a:r>
            <a:r>
              <a:rPr lang="id-ID" sz="2600" dirty="0">
                <a:solidFill>
                  <a:srgbClr val="FF0000"/>
                </a:solidFill>
              </a:rPr>
              <a:t>Bagian tengah tulang belakang (SM)</a:t>
            </a:r>
            <a:endParaRPr lang="id-ID" sz="26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1003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1EBD3-46BC-4954-BA62-6B6B0364E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Ekstraksi Fitur Dinamis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24D7730-84D3-4B57-8F83-62574641E89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89212" y="1302334"/>
                <a:ext cx="8915400" cy="1082051"/>
              </a:xfrm>
            </p:spPr>
            <p:txBody>
              <a:bodyPr>
                <a:normAutofit/>
              </a:bodyPr>
              <a:lstStyle/>
              <a:p>
                <a:r>
                  <a:rPr lang="id-ID" sz="2800" i="1" dirty="0"/>
                  <a:t>Skeleton joints</a:t>
                </a:r>
                <a:r>
                  <a:rPr lang="id-ID" sz="2800" dirty="0"/>
                  <a:t> </a:t>
                </a:r>
                <a:r>
                  <a:rPr lang="id-ID" sz="2800" dirty="0">
                    <a:sym typeface="Wingdings" panose="05000000000000000000" pitchFamily="2" charset="2"/>
                  </a:rPr>
                  <a:t></a:t>
                </a:r>
                <a:r>
                  <a:rPr lang="id-ID" sz="2800" dirty="0"/>
                  <a:t> bidang X0Y </a:t>
                </a:r>
                <a:r>
                  <a:rPr lang="id-ID" sz="2800" dirty="0">
                    <a:sym typeface="Wingdings" panose="05000000000000000000" pitchFamily="2" charset="2"/>
                  </a:rPr>
                  <a:t> Kalkulasi </a:t>
                </a:r>
                <a:endParaRPr lang="id-ID" sz="2800" dirty="0"/>
              </a:p>
              <a:p>
                <a:pPr marL="0" indent="0">
                  <a:buNone/>
                </a:pPr>
                <a:r>
                  <a:rPr lang="id-ID" sz="2800" dirty="0">
                    <a:sym typeface="Wingdings" panose="05000000000000000000" pitchFamily="2" charset="2"/>
                  </a:rPr>
                  <a:t> </a:t>
                </a:r>
                <a:r>
                  <a:rPr lang="id-ID" sz="2800" dirty="0"/>
                  <a:t>Orientasi sudut mutlak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d-ID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∈(0, 360°)</m:t>
                    </m:r>
                  </m:oMath>
                </a14:m>
                <a:r>
                  <a:rPr lang="id-ID" sz="2800" dirty="0"/>
                  <a:t> </a:t>
                </a:r>
                <a:r>
                  <a:rPr lang="id-ID" sz="2800" dirty="0">
                    <a:sym typeface="Wingdings" panose="05000000000000000000" pitchFamily="2" charset="2"/>
                  </a:rPr>
                  <a:t> Kuantisasi</a:t>
                </a:r>
                <a:endParaRPr lang="id-ID" sz="28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24D7730-84D3-4B57-8F83-62574641E89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89212" y="1302334"/>
                <a:ext cx="8915400" cy="1082051"/>
              </a:xfrm>
              <a:blipFill>
                <a:blip r:embed="rId2"/>
                <a:stretch>
                  <a:fillRect l="-1436" t="-6215" r="-547" b="-15254"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3387DCEA-708B-4FF5-96D7-5D06E7B13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212" y="2711947"/>
            <a:ext cx="6953799" cy="283715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731D702-36D9-4E2C-9B9A-CFD2FB50A538}"/>
              </a:ext>
            </a:extLst>
          </p:cNvPr>
          <p:cNvSpPr txBox="1">
            <a:spLocks/>
          </p:cNvSpPr>
          <p:nvPr/>
        </p:nvSpPr>
        <p:spPr>
          <a:xfrm>
            <a:off x="2589211" y="5803767"/>
            <a:ext cx="8682847" cy="685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dirty="0"/>
              <a:t>Supria</a:t>
            </a:r>
            <a:r>
              <a:rPr lang="en-US" dirty="0"/>
              <a:t>. 201</a:t>
            </a:r>
            <a:r>
              <a:rPr lang="id-ID" dirty="0"/>
              <a:t>6</a:t>
            </a:r>
            <a:r>
              <a:rPr lang="en-US" dirty="0"/>
              <a:t>. “</a:t>
            </a:r>
            <a:r>
              <a:rPr lang="id-ID" dirty="0"/>
              <a:t>Pengenalan Bahasa Isyarat SIBI Menggunakan Fitur Statis dan Fitur Dinamis Leap Motion Controller Berbasis RB-LGCNN</a:t>
            </a:r>
            <a:r>
              <a:rPr lang="en-US" dirty="0"/>
              <a:t>". </a:t>
            </a:r>
            <a:r>
              <a:rPr lang="id-ID" dirty="0"/>
              <a:t>Surabaya</a:t>
            </a:r>
            <a:endParaRPr lang="id-ID" sz="2000" dirty="0"/>
          </a:p>
        </p:txBody>
      </p:sp>
    </p:spTree>
    <p:extLst>
      <p:ext uri="{BB962C8B-B14F-4D97-AF65-F5344CB8AC3E}">
        <p14:creationId xmlns:p14="http://schemas.microsoft.com/office/powerpoint/2010/main" val="1538784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allAtOnce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1EBD3-46BC-4954-BA62-6B6B0364E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Kuantisasi Hasil Orientasi Sudut Mutlak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C123BEB5-D24E-4538-B44F-A37551C2744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24364201"/>
                  </p:ext>
                </p:extLst>
              </p:nvPr>
            </p:nvGraphicFramePr>
            <p:xfrm>
              <a:off x="6592028" y="2349083"/>
              <a:ext cx="4604888" cy="3017520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903987">
                      <a:extLst>
                        <a:ext uri="{9D8B030D-6E8A-4147-A177-3AD203B41FA5}">
                          <a16:colId xmlns:a16="http://schemas.microsoft.com/office/drawing/2014/main" val="3762820684"/>
                        </a:ext>
                      </a:extLst>
                    </a:gridCol>
                    <a:gridCol w="501005">
                      <a:extLst>
                        <a:ext uri="{9D8B030D-6E8A-4147-A177-3AD203B41FA5}">
                          <a16:colId xmlns:a16="http://schemas.microsoft.com/office/drawing/2014/main" val="1447631552"/>
                        </a:ext>
                      </a:extLst>
                    </a:gridCol>
                    <a:gridCol w="501005">
                      <a:extLst>
                        <a:ext uri="{9D8B030D-6E8A-4147-A177-3AD203B41FA5}">
                          <a16:colId xmlns:a16="http://schemas.microsoft.com/office/drawing/2014/main" val="4162493585"/>
                        </a:ext>
                      </a:extLst>
                    </a:gridCol>
                    <a:gridCol w="613186">
                      <a:extLst>
                        <a:ext uri="{9D8B030D-6E8A-4147-A177-3AD203B41FA5}">
                          <a16:colId xmlns:a16="http://schemas.microsoft.com/office/drawing/2014/main" val="1680571819"/>
                        </a:ext>
                      </a:extLst>
                    </a:gridCol>
                    <a:gridCol w="583780">
                      <a:extLst>
                        <a:ext uri="{9D8B030D-6E8A-4147-A177-3AD203B41FA5}">
                          <a16:colId xmlns:a16="http://schemas.microsoft.com/office/drawing/2014/main" val="2813719377"/>
                        </a:ext>
                      </a:extLst>
                    </a:gridCol>
                    <a:gridCol w="627345">
                      <a:extLst>
                        <a:ext uri="{9D8B030D-6E8A-4147-A177-3AD203B41FA5}">
                          <a16:colId xmlns:a16="http://schemas.microsoft.com/office/drawing/2014/main" val="794602023"/>
                        </a:ext>
                      </a:extLst>
                    </a:gridCol>
                    <a:gridCol w="874580">
                      <a:extLst>
                        <a:ext uri="{9D8B030D-6E8A-4147-A177-3AD203B41FA5}">
                          <a16:colId xmlns:a16="http://schemas.microsoft.com/office/drawing/2014/main" val="4247389564"/>
                        </a:ext>
                      </a:extLst>
                    </a:gridCol>
                  </a:tblGrid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Frame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X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Y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∆</m:t>
                                </m:r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oMath>
                            </m:oMathPara>
                          </a14:m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∆</m:t>
                                </m:r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𝒚</m:t>
                                </m:r>
                              </m:oMath>
                            </m:oMathPara>
                          </a14:m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id-ID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𝒕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Kuant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1393379379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077895175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4287019112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9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775648519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4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326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464987451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273057835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800200258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5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350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584236775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27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454153763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295750727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1590684585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C123BEB5-D24E-4538-B44F-A37551C2744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24364201"/>
                  </p:ext>
                </p:extLst>
              </p:nvPr>
            </p:nvGraphicFramePr>
            <p:xfrm>
              <a:off x="6592028" y="2349083"/>
              <a:ext cx="4604888" cy="3017520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903987">
                      <a:extLst>
                        <a:ext uri="{9D8B030D-6E8A-4147-A177-3AD203B41FA5}">
                          <a16:colId xmlns:a16="http://schemas.microsoft.com/office/drawing/2014/main" val="3762820684"/>
                        </a:ext>
                      </a:extLst>
                    </a:gridCol>
                    <a:gridCol w="501005">
                      <a:extLst>
                        <a:ext uri="{9D8B030D-6E8A-4147-A177-3AD203B41FA5}">
                          <a16:colId xmlns:a16="http://schemas.microsoft.com/office/drawing/2014/main" val="1447631552"/>
                        </a:ext>
                      </a:extLst>
                    </a:gridCol>
                    <a:gridCol w="501005">
                      <a:extLst>
                        <a:ext uri="{9D8B030D-6E8A-4147-A177-3AD203B41FA5}">
                          <a16:colId xmlns:a16="http://schemas.microsoft.com/office/drawing/2014/main" val="4162493585"/>
                        </a:ext>
                      </a:extLst>
                    </a:gridCol>
                    <a:gridCol w="613186">
                      <a:extLst>
                        <a:ext uri="{9D8B030D-6E8A-4147-A177-3AD203B41FA5}">
                          <a16:colId xmlns:a16="http://schemas.microsoft.com/office/drawing/2014/main" val="1680571819"/>
                        </a:ext>
                      </a:extLst>
                    </a:gridCol>
                    <a:gridCol w="583780">
                      <a:extLst>
                        <a:ext uri="{9D8B030D-6E8A-4147-A177-3AD203B41FA5}">
                          <a16:colId xmlns:a16="http://schemas.microsoft.com/office/drawing/2014/main" val="2813719377"/>
                        </a:ext>
                      </a:extLst>
                    </a:gridCol>
                    <a:gridCol w="627345">
                      <a:extLst>
                        <a:ext uri="{9D8B030D-6E8A-4147-A177-3AD203B41FA5}">
                          <a16:colId xmlns:a16="http://schemas.microsoft.com/office/drawing/2014/main" val="794602023"/>
                        </a:ext>
                      </a:extLst>
                    </a:gridCol>
                    <a:gridCol w="874580">
                      <a:extLst>
                        <a:ext uri="{9D8B030D-6E8A-4147-A177-3AD203B41FA5}">
                          <a16:colId xmlns:a16="http://schemas.microsoft.com/office/drawing/2014/main" val="4247389564"/>
                        </a:ext>
                      </a:extLst>
                    </a:gridCol>
                  </a:tblGrid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Frame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X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Y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b">
                        <a:blipFill>
                          <a:blip r:embed="rId2"/>
                          <a:stretch>
                            <a:fillRect l="-310891" t="-31111" r="-342574" b="-105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b">
                        <a:blipFill>
                          <a:blip r:embed="rId2"/>
                          <a:stretch>
                            <a:fillRect l="-436842" t="-31111" r="-264211" b="-105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b">
                        <a:blipFill>
                          <a:blip r:embed="rId2"/>
                          <a:stretch>
                            <a:fillRect l="-495146" t="-31111" r="-143689" b="-105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Kuant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1393379379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077895175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4287019112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9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775648519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4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326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464987451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273057835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800200258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5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350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584236775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27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454153763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295750727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159068458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97C4853-93D6-46B6-B58C-C8452A192012}"/>
              </a:ext>
            </a:extLst>
          </p:cNvPr>
          <p:cNvSpPr txBox="1">
            <a:spLocks/>
          </p:cNvSpPr>
          <p:nvPr/>
        </p:nvSpPr>
        <p:spPr>
          <a:xfrm>
            <a:off x="3511634" y="5450019"/>
            <a:ext cx="5262284" cy="67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Data Kuantisasi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CF79D2-ABA5-4E2F-94DC-860DAD72F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301" y="2362474"/>
            <a:ext cx="5599725" cy="2976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148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681</TotalTime>
  <Words>535</Words>
  <Application>Microsoft Office PowerPoint</Application>
  <PresentationFormat>Widescreen</PresentationFormat>
  <Paragraphs>147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Cambria Math</vt:lpstr>
      <vt:lpstr>Century Gothic</vt:lpstr>
      <vt:lpstr>Times New Roman</vt:lpstr>
      <vt:lpstr>Wingdings</vt:lpstr>
      <vt:lpstr>Wingdings 3</vt:lpstr>
      <vt:lpstr>Wisp</vt:lpstr>
      <vt:lpstr>PowerPoint Presentation</vt:lpstr>
      <vt:lpstr>PowerPoint Presentation</vt:lpstr>
      <vt:lpstr>EKSTRAKSI FITUR DINAMIS PADA GERAKAN TANGAN MENGGUNAKAN KINECT 2.0 UNTUK MENGENALI  BAHASA ISYARAT INDONESIA</vt:lpstr>
      <vt:lpstr>Bahasa Isyarat</vt:lpstr>
      <vt:lpstr>Bahasa Isyarat Dinamis</vt:lpstr>
      <vt:lpstr>Proses Klasifikasi Bahasa Isyarat Dinamis</vt:lpstr>
      <vt:lpstr>Merekam Skeleton Joints</vt:lpstr>
      <vt:lpstr>Ekstraksi Fitur Dinamis</vt:lpstr>
      <vt:lpstr>Kuantisasi Hasil Orientasi Sudut Mutlak</vt:lpstr>
      <vt:lpstr>Posisi Gerakan Bahasa Isyarat</vt:lpstr>
      <vt:lpstr>Fitur Data</vt:lpstr>
      <vt:lpstr>Skenario Uji Coba</vt:lpstr>
      <vt:lpstr>Uji Coba (Training dan Testing)</vt:lpstr>
      <vt:lpstr>Uji Coba Rata-rata 82,9</vt:lpstr>
      <vt:lpstr>Kesimpulan</vt:lpstr>
      <vt:lpstr>Kesimpulan (2)</vt:lpstr>
      <vt:lpstr>Saran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EKSTRAKSI FITUR DINAMIS PADA GERAKAN TANGAN MENGGUNAKAN KINECT 2.0 UNTUK MENGENALI BAHASA ISYARAT INDONESIA</dc:title>
  <dc:creator>Nugyasa</dc:creator>
  <cp:lastModifiedBy>Nugyasa</cp:lastModifiedBy>
  <cp:revision>231</cp:revision>
  <dcterms:created xsi:type="dcterms:W3CDTF">2017-06-10T13:16:37Z</dcterms:created>
  <dcterms:modified xsi:type="dcterms:W3CDTF">2017-07-23T14:24:39Z</dcterms:modified>
</cp:coreProperties>
</file>

<file path=docProps/thumbnail.jpeg>
</file>